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0" r:id="rId2"/>
  </p:sldMasterIdLst>
  <p:notesMasterIdLst>
    <p:notesMasterId r:id="rId15"/>
  </p:notesMasterIdLst>
  <p:sldIdLst>
    <p:sldId id="263" r:id="rId3"/>
    <p:sldId id="257" r:id="rId4"/>
    <p:sldId id="258" r:id="rId5"/>
    <p:sldId id="259" r:id="rId6"/>
    <p:sldId id="260" r:id="rId7"/>
    <p:sldId id="264" r:id="rId8"/>
    <p:sldId id="265" r:id="rId9"/>
    <p:sldId id="261" r:id="rId10"/>
    <p:sldId id="262" r:id="rId11"/>
    <p:sldId id="266" r:id="rId12"/>
    <p:sldId id="269" r:id="rId13"/>
    <p:sldId id="268" r:id="rId14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BAFDFFF-0135-4656-B61F-CDB28EB114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EF9BEF-1EEB-4253-9D7F-7DFF44A07AD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2736CC0-EE7A-4FDD-8791-914587A8E842}" type="datetimeFigureOut">
              <a:rPr lang="en-US"/>
              <a:pPr>
                <a:defRPr/>
              </a:pPr>
              <a:t>7/24/2020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670A076-0021-435B-9844-39C13675B4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97C6C2B-273A-4AA0-BC3C-3571B67909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01B8D8-319B-4284-98FF-45D2B86574B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A59DA7-2850-4D31-A8DB-604B8667D1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E0DD9E4C-5106-4586-B111-3DC8A9E445A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180AD4A7-A8DE-46F6-AAE4-7DBB904BA0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defTabSz="914400"/>
            <a:fld id="{3F7C2F2F-2FC9-4073-B918-A6D9380371B4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 defTabSz="914400"/>
              <a:t>1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DF53E00D-F6F6-4CBA-A440-EC64F4ED44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FAAB8C48-906A-4EE0-9617-C797CE1110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>
            <a:extLst>
              <a:ext uri="{FF2B5EF4-FFF2-40B4-BE49-F238E27FC236}">
                <a16:creationId xmlns:a16="http://schemas.microsoft.com/office/drawing/2014/main" id="{15773BAD-8CE6-4147-9188-ED44805B05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2188825" cy="6872288"/>
            <a:chOff x="0" y="0"/>
            <a:chExt cx="12188825" cy="6872226"/>
          </a:xfrm>
        </p:grpSpPr>
        <p:pic>
          <p:nvPicPr>
            <p:cNvPr id="5" name="Picture 12" descr="HD-PanelTitle-V.png">
              <a:extLst>
                <a:ext uri="{FF2B5EF4-FFF2-40B4-BE49-F238E27FC236}">
                  <a16:creationId xmlns:a16="http://schemas.microsoft.com/office/drawing/2014/main" id="{3A15E0D4-2CFD-4FAE-8AFB-98414B49A9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7032D27-569A-4D1F-802B-EFCE6F692C21}"/>
                </a:ext>
              </a:extLst>
            </p:cNvPr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" name="Picture 14" descr="HDRibbonTitle-UniformTrim.png">
              <a:extLst>
                <a:ext uri="{FF2B5EF4-FFF2-40B4-BE49-F238E27FC236}">
                  <a16:creationId xmlns:a16="http://schemas.microsoft.com/office/drawing/2014/main" id="{910CF0B8-F8C1-4A3F-AD87-298E9FDBE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>
              <a:fillRect/>
            </a:stretch>
          </p:blipFill>
          <p:spPr bwMode="auto">
            <a:xfrm rot="5400000">
              <a:off x="5245268" y="530352"/>
              <a:ext cx="1673352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5" descr="HDRibbonTitle-UniformTrim.png">
              <a:extLst>
                <a:ext uri="{FF2B5EF4-FFF2-40B4-BE49-F238E27FC236}">
                  <a16:creationId xmlns:a16="http://schemas.microsoft.com/office/drawing/2014/main" id="{85693755-2E9A-46F1-B115-035A78CD1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>
              <a:fillRect/>
            </a:stretch>
          </p:blipFill>
          <p:spPr bwMode="auto">
            <a:xfrm rot="5400000">
              <a:off x="5263556" y="5747514"/>
              <a:ext cx="1636776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12FACC5-742F-4C7F-801F-9FEBA2EA0ACC}"/>
              </a:ext>
            </a:extLst>
          </p:cNvPr>
          <p:cNvCxnSpPr/>
          <p:nvPr/>
        </p:nvCxnSpPr>
        <p:spPr>
          <a:xfrm>
            <a:off x="2692400" y="3522663"/>
            <a:ext cx="681513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BCDFD3D8-9BD8-4523-BBB4-19609F9272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83538" y="5037138"/>
            <a:ext cx="896937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B105D-92D8-467F-BE08-1D83BE9CC06B}" type="datetimeFigureOut">
              <a:rPr lang="en-US"/>
              <a:pPr>
                <a:defRPr/>
              </a:pPr>
              <a:t>7/24/2020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453AEA7-AC6C-48D5-A8D1-4B4AEA806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92400" y="5037138"/>
            <a:ext cx="5214938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F33B0C1-9E6C-446F-BF0B-F54C66ABF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6675" y="5037138"/>
            <a:ext cx="550863" cy="279400"/>
          </a:xfrm>
        </p:spPr>
        <p:txBody>
          <a:bodyPr/>
          <a:lstStyle>
            <a:lvl1pPr>
              <a:defRPr/>
            </a:lvl1pPr>
          </a:lstStyle>
          <a:p>
            <a:fld id="{F48D7E36-F8A2-4573-A302-F75ADA06F8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6945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8441A0C-87CE-47CD-AA2B-D256C8462517}"/>
              </a:ext>
            </a:extLst>
          </p:cNvPr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6A56196-8365-471A-9611-BFFB245C1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0BD81-F4B0-4879-B49E-1EB0125B5A1F}" type="datetimeFigureOut">
              <a:rPr lang="en-US"/>
              <a:pPr>
                <a:defRPr/>
              </a:pPr>
              <a:t>7/24/2020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3CC5644-ACE8-456B-8C00-7F2BF368C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2E3C372-DA0A-45D2-A558-7800348BE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793189-873C-4E18-AB74-E7B1E74EAC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53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A5AE00A-3A26-48F8-9BB3-EF251233332B}"/>
              </a:ext>
            </a:extLst>
          </p:cNvPr>
          <p:cNvCxnSpPr/>
          <p:nvPr/>
        </p:nvCxnSpPr>
        <p:spPr>
          <a:xfrm>
            <a:off x="2012950" y="3709988"/>
            <a:ext cx="81629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F4352FC-424E-42BD-87F7-38CC36241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C5ED4-BE93-4FCD-B93D-B89EE16CAC45}" type="datetimeFigureOut">
              <a:rPr lang="en-US"/>
              <a:pPr>
                <a:defRPr/>
              </a:pPr>
              <a:t>7/24/2020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794F3DE-57FA-4711-9BC7-887C0BED1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401A277-D8B6-4D8A-AA86-B2A527AA7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D7F49B-318D-49A0-B25A-B180927F69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5895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B0E6565-5075-4D0C-9EB8-9C76399CE222}"/>
              </a:ext>
            </a:extLst>
          </p:cNvPr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6865BE5-E2A5-4BF5-A46C-C93211740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5B128-CF83-41AA-8DA2-32EC1DA591DC}" type="datetimeFigureOut">
              <a:rPr lang="en-US"/>
              <a:pPr>
                <a:defRPr/>
              </a:pPr>
              <a:t>7/24/2020</a:t>
            </a:fld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237369B8-B274-4310-9E1D-4AC97F9E8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EFB299B6-8E78-4100-91E9-334BCC04A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EF4A5D-FCD2-4E9C-B3B5-EE938B4573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864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66585A7-8774-4184-8038-FC617A35662B}"/>
              </a:ext>
            </a:extLst>
          </p:cNvPr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124B6005-A623-4882-8006-06B5F4CEB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9F617-A81E-48FE-A278-1938900C8803}" type="datetimeFigureOut">
              <a:rPr lang="en-US"/>
              <a:pPr>
                <a:defRPr/>
              </a:pPr>
              <a:t>7/24/2020</a:t>
            </a:fld>
            <a:endParaRPr lang="en-US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78BD6AC8-8321-4603-A507-FEBAC5394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214D44EB-5D61-4279-ABC6-AECB365F9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890437-D1BC-4E33-8327-7E02D99627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5338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8FD3BCD-49C4-441B-83CD-73D2159ECC10}"/>
              </a:ext>
            </a:extLst>
          </p:cNvPr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854C370B-145B-4C51-A23D-669A539E0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B380C-F896-4615-907C-02C93A9F2035}" type="datetimeFigureOut">
              <a:rPr lang="en-US"/>
              <a:pPr>
                <a:defRPr/>
              </a:pPr>
              <a:t>7/24/2020</a:t>
            </a:fld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5C8FE8B1-AFF9-4AEE-9A6F-8FD9AEFAE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9DCC7475-E0E2-4E87-B82A-8C38184A9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BAFF26-345B-4E85-AC5A-6305412AD5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5397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3C40D5B-C1D5-4A8C-8B5E-BAB1016F8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8D121-8BD2-4734-B9D5-F081C861A36E}" type="datetimeFigureOut">
              <a:rPr lang="en-US"/>
              <a:pPr>
                <a:defRPr/>
              </a:pPr>
              <a:t>7/24/2020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13124B5-F005-45D7-90C2-4BDFF820E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792C364-29EE-4688-A3FA-F1CDC755D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4543BA-0E06-4C4D-B594-36904E5E83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8518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B51796D-C328-4191-ABC7-93226D0EA5FB}"/>
              </a:ext>
            </a:extLst>
          </p:cNvPr>
          <p:cNvCxnSpPr/>
          <p:nvPr/>
        </p:nvCxnSpPr>
        <p:spPr>
          <a:xfrm>
            <a:off x="1395413" y="2913063"/>
            <a:ext cx="35147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31E6FCF5-FF8E-4E7E-9761-657F4FC83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EDAA8-C444-4640-B886-4472F15431D3}" type="datetimeFigureOut">
              <a:rPr lang="en-US"/>
              <a:pPr>
                <a:defRPr/>
              </a:pPr>
              <a:t>7/24/2020</a:t>
            </a:fld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5AC68CD6-B707-4550-910B-E956A3B73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F480074-FA0A-4DF4-9BE2-83DDBFD3C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7E9A3E-ADF1-4549-BFCA-DE65DFFED6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013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B11B4DC-B535-4777-8F7F-06EFE8153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CFA55-C10B-4FC7-8C34-CD3A91B1D96A}" type="datetimeFigureOut">
              <a:rPr lang="en-US"/>
              <a:pPr>
                <a:defRPr/>
              </a:pPr>
              <a:t>7/24/2020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338914-AAA3-475C-8EED-013372AA1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1116AD2-6F29-4A80-8769-37CAACB95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437113-7C96-4BEF-96AA-C7302ED596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0509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ABE7872-F76B-4232-A4D1-C5D703E0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C3FD4-9B37-4247-97DF-60E19C5EF29C}" type="datetimeFigureOut">
              <a:rPr lang="en-US"/>
              <a:pPr>
                <a:defRPr/>
              </a:pPr>
              <a:t>7/24/2020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07EA9FB-2BE9-424D-A580-A960852B2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EFC999E-3FC6-4463-8569-0DF715B51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7E3E7E-6DB0-456F-A683-09DD1FE4CF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9214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76BB9CB-B330-4424-9DCA-6CCA3BEF4DE4}"/>
              </a:ext>
            </a:extLst>
          </p:cNvPr>
          <p:cNvCxnSpPr/>
          <p:nvPr/>
        </p:nvCxnSpPr>
        <p:spPr>
          <a:xfrm>
            <a:off x="1395413" y="41402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1DDA91-DBEB-43F7-B5DF-D900036F1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51A63C-893A-4B39-AD12-06EBAC628689}" type="datetimeFigureOut">
              <a:rPr lang="en-US"/>
              <a:pPr>
                <a:defRPr/>
              </a:pPr>
              <a:t>7/24/2020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28DEC69-7E6E-44A1-9A90-58A32A789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112E96B-E16F-45E9-A47D-A1106E659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F5A1A4-7519-48C1-A15C-2AF4CFA27E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7327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1">
            <a:extLst>
              <a:ext uri="{FF2B5EF4-FFF2-40B4-BE49-F238E27FC236}">
                <a16:creationId xmlns:a16="http://schemas.microsoft.com/office/drawing/2014/main" id="{4AF610F7-FCD8-4DB1-A223-A1C47EAC7B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013" y="879475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en-US" sz="8000"/>
              <a:t>“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D74FE7B1-B8B5-454F-BF6D-93D41B26FB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99738" y="2827338"/>
            <a:ext cx="6096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r" eaLnBrk="1" hangingPunct="1"/>
            <a:r>
              <a:rPr lang="en-US" altLang="en-US" sz="8000"/>
              <a:t>”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82DC294-CA01-4D8C-84ED-4FEA3888DF78}"/>
              </a:ext>
            </a:extLst>
          </p:cNvPr>
          <p:cNvCxnSpPr/>
          <p:nvPr/>
        </p:nvCxnSpPr>
        <p:spPr>
          <a:xfrm>
            <a:off x="1395413" y="41402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5A2EC07-0647-4459-B5FF-9E0A6C4DFAF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B13775-B649-4C19-95DF-5B8087F987BE}" type="datetimeFigureOut">
              <a:rPr lang="en-US"/>
              <a:pPr>
                <a:defRPr/>
              </a:pPr>
              <a:t>7/24/2020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0C12CCA-7AF1-4367-BC76-855A9C0D7A0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F10292A-E802-4C9D-8655-9263AE4AA6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B6E81CD7-C596-4CFC-B811-40899DCEE7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19813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893319-3996-43F5-8EC7-D9407EC73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5ADDA8-FB17-4DBB-B8B4-C47592866131}" type="datetimeFigureOut">
              <a:rPr lang="en-US"/>
              <a:pPr>
                <a:defRPr/>
              </a:pPr>
              <a:t>7/24/2020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C40F48-C9B6-49AD-8D96-E5DD6DB93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970006-6B31-48AF-9C45-DEB4AC860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022FB7-B0A0-49C0-9A2E-0B45A4D20D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10062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1">
            <a:extLst>
              <a:ext uri="{FF2B5EF4-FFF2-40B4-BE49-F238E27FC236}">
                <a16:creationId xmlns:a16="http://schemas.microsoft.com/office/drawing/2014/main" id="{97ACFE62-6CDE-4DCD-9836-B6E9ADA1F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013" y="879475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en-US" sz="8000"/>
              <a:t>“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39E7D3A3-1810-4D98-A9CF-7CE21A8A3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99738" y="2598738"/>
            <a:ext cx="6096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r" eaLnBrk="1" hangingPunct="1"/>
            <a:r>
              <a:rPr lang="en-US" altLang="en-US" sz="8000"/>
              <a:t>”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138C5D-72FE-445E-850D-CA19A2939438}"/>
              </a:ext>
            </a:extLst>
          </p:cNvPr>
          <p:cNvCxnSpPr/>
          <p:nvPr/>
        </p:nvCxnSpPr>
        <p:spPr>
          <a:xfrm>
            <a:off x="1395413" y="34290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E23ABF3-DBA8-4440-882D-D86350B33C2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BB293-D82F-41E7-A1C7-877FE02D370B}" type="datetimeFigureOut">
              <a:rPr lang="en-US"/>
              <a:pPr>
                <a:defRPr/>
              </a:pPr>
              <a:t>7/24/2020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D2A8E396-AF11-4586-98BF-C4FD0D8FE08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8078F03-BAE1-4838-95EB-AE584C4631E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B79D9B30-EC03-4219-81B2-A3D6545F90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0431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DE1A477-A2C8-4407-BF6F-38B7CF199F7D}"/>
              </a:ext>
            </a:extLst>
          </p:cNvPr>
          <p:cNvCxnSpPr/>
          <p:nvPr/>
        </p:nvCxnSpPr>
        <p:spPr>
          <a:xfrm>
            <a:off x="1395413" y="34290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rtlCol="0">
            <a:normAutofit/>
          </a:bodyPr>
          <a:lstStyle>
            <a:lvl1pPr>
              <a:defRPr lang="en-US" b="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46E5F75D-9027-49A8-A839-5ED283D6C13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EFA97-F923-490C-BFC5-55755AA7C25D}" type="datetimeFigureOut">
              <a:rPr lang="en-US"/>
              <a:pPr>
                <a:defRPr/>
              </a:pPr>
              <a:t>7/24/2020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10B4969-C026-41FE-94D9-68A19CEABF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EE216C8-4845-4545-A978-88922D9F1B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A20CDD4E-1CD0-474A-9E19-11034115F0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197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A146679-3FC5-46D9-B056-C96E36D4E16A}"/>
              </a:ext>
            </a:extLst>
          </p:cNvPr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42DC8C0-694F-436E-B6BE-BD5B1EACA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EB2E1-26E7-46D0-9316-19ED373D31DE}" type="datetimeFigureOut">
              <a:rPr lang="en-US"/>
              <a:pPr>
                <a:defRPr/>
              </a:pPr>
              <a:t>7/24/2020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3247D51-487A-4391-BB3F-86C443E51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4CA225B-A88E-4A77-A0BF-46D46610C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AB751C-ABAE-40FA-8B7C-F2304A1C8D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2997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4354E98-766C-497E-A7B6-3BA894C40812}"/>
              </a:ext>
            </a:extLst>
          </p:cNvPr>
          <p:cNvCxnSpPr/>
          <p:nvPr/>
        </p:nvCxnSpPr>
        <p:spPr>
          <a:xfrm>
            <a:off x="886460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259E3F6-732B-4C06-BE22-0F1505336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1AA73-FD05-4DBF-BCC2-F99C600443C0}" type="datetimeFigureOut">
              <a:rPr lang="en-US"/>
              <a:pPr>
                <a:defRPr/>
              </a:pPr>
              <a:t>7/24/2020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0C3E3E3-8BC1-4FEA-A39E-C81EBE16E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85F5FED-88D5-4BF0-9F3C-5312207CE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BA672A-9A2E-47D9-9673-D3B74C494C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341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15217" y="1125539"/>
            <a:ext cx="5664200" cy="750887"/>
          </a:xfrm>
        </p:spPr>
        <p:txBody>
          <a:bodyPr/>
          <a:lstStyle>
            <a:lvl1pPr>
              <a:defRPr sz="2000" b="1"/>
            </a:lvl1pPr>
          </a:lstStyle>
          <a:p>
            <a:r>
              <a:rPr lang="ru-RU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15217" y="1846264"/>
            <a:ext cx="5664200" cy="503237"/>
          </a:xfr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ru-RU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450141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0565299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352694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256367" y="1125539"/>
            <a:ext cx="4362451" cy="4967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822018" y="1125539"/>
            <a:ext cx="4362449" cy="4967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1658176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175707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359149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37359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806033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7002327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1317510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60885" y="260351"/>
            <a:ext cx="2423583" cy="5832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488017" y="260351"/>
            <a:ext cx="7069667" cy="5832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97604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>
            <a:extLst>
              <a:ext uri="{FF2B5EF4-FFF2-40B4-BE49-F238E27FC236}">
                <a16:creationId xmlns:a16="http://schemas.microsoft.com/office/drawing/2014/main" id="{90B241FF-6467-4DD4-B42C-784B4060B1D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2188825" cy="6856413"/>
            <a:chOff x="0" y="0"/>
            <a:chExt cx="12188825" cy="6856215"/>
          </a:xfrm>
        </p:grpSpPr>
        <p:pic>
          <p:nvPicPr>
            <p:cNvPr id="1032" name="Picture 7" descr="HD-PanelContent-V.png">
              <a:extLst>
                <a:ext uri="{FF2B5EF4-FFF2-40B4-BE49-F238E27FC236}">
                  <a16:creationId xmlns:a16="http://schemas.microsoft.com/office/drawing/2014/main" id="{F0E00CE7-F72E-449B-8F41-47246C7D7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E2530E0-5D93-4A19-83B9-929804012F9A}"/>
                </a:ext>
              </a:extLst>
            </p:cNvPr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36" name="Picture 9" descr="HDRibbonContent-UniformTrim.png">
              <a:extLst>
                <a:ext uri="{FF2B5EF4-FFF2-40B4-BE49-F238E27FC236}">
                  <a16:creationId xmlns:a16="http://schemas.microsoft.com/office/drawing/2014/main" id="{BD1F0602-F75F-467B-BF64-7EB4DB6B9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>
              <a:fillRect/>
            </a:stretch>
          </p:blipFill>
          <p:spPr bwMode="auto">
            <a:xfrm rot="5400000">
              <a:off x="5706471" y="76265"/>
              <a:ext cx="758952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7" name="Picture 10" descr="HDRibbonContent-UniformTrim.png">
              <a:extLst>
                <a:ext uri="{FF2B5EF4-FFF2-40B4-BE49-F238E27FC236}">
                  <a16:creationId xmlns:a16="http://schemas.microsoft.com/office/drawing/2014/main" id="{4AA94BBF-1482-4E67-A348-457A05D5DE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>
              <a:fillRect/>
            </a:stretch>
          </p:blipFill>
          <p:spPr bwMode="auto">
            <a:xfrm rot="5400000">
              <a:off x="5706470" y="6173526"/>
              <a:ext cx="758952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5C405EC4-DB43-4A33-8A3E-2147819C35C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295400" y="982663"/>
            <a:ext cx="9601200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98417636-47F5-450B-BAC1-AE5CA1FDAC2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295400" y="2557463"/>
            <a:ext cx="9601200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961F3-DDF8-4C6B-A155-10AA3B31BE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77275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b="0" i="0" dirty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2E65F883-AC86-4AB8-AF09-8CE451A9FED4}" type="datetimeFigureOut">
              <a:rPr lang="en-US"/>
              <a:pPr>
                <a:defRPr/>
              </a:pPr>
              <a:t>7/24/2020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06FFE-46E5-4DB1-AA3B-20D668C612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95400" y="5969000"/>
            <a:ext cx="7305675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 b="0" i="0" dirty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EC633-2B89-49BF-AB00-24920AB6FE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53675" y="5969000"/>
            <a:ext cx="542925" cy="2794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72704AF9-8FFD-4E11-8ED5-F6B888ABACD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696" r:id="rId7"/>
    <p:sldLayoutId id="2147483716" r:id="rId8"/>
    <p:sldLayoutId id="2147483697" r:id="rId9"/>
    <p:sldLayoutId id="2147483698" r:id="rId10"/>
    <p:sldLayoutId id="2147483717" r:id="rId11"/>
    <p:sldLayoutId id="2147483718" r:id="rId12"/>
    <p:sldLayoutId id="2147483699" r:id="rId13"/>
    <p:sldLayoutId id="2147483719" r:id="rId14"/>
    <p:sldLayoutId id="2147483720" r:id="rId15"/>
    <p:sldLayoutId id="2147483721" r:id="rId16"/>
    <p:sldLayoutId id="2147483722" r:id="rId17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ln w="3175" cmpd="sng">
            <a:noFill/>
          </a:ln>
          <a:solidFill>
            <a:srgbClr val="262626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2400" kern="12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2000" kern="1200">
          <a:solidFill>
            <a:srgbClr val="262626"/>
          </a:solidFill>
          <a:latin typeface="+mn-lt"/>
          <a:ea typeface="+mn-ea"/>
          <a:cs typeface="+mn-cs"/>
        </a:defRPr>
      </a:lvl2pPr>
      <a:lvl3pPr marL="1200150" indent="-2857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kern="1200">
          <a:solidFill>
            <a:srgbClr val="262626"/>
          </a:solidFill>
          <a:latin typeface="+mn-lt"/>
          <a:ea typeface="+mn-ea"/>
          <a:cs typeface="+mn-cs"/>
        </a:defRPr>
      </a:lvl3pPr>
      <a:lvl4pPr marL="1543050" indent="-1714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1600" kern="1200">
          <a:solidFill>
            <a:srgbClr val="262626"/>
          </a:solidFill>
          <a:latin typeface="+mn-lt"/>
          <a:ea typeface="+mn-ea"/>
          <a:cs typeface="+mn-cs"/>
        </a:defRPr>
      </a:lvl4pPr>
      <a:lvl5pPr marL="2000250" indent="-1714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1400" kern="12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E5779D2F-CCA9-4EEC-967B-2F2AB74794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87488" y="260350"/>
            <a:ext cx="902652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9F8020A-EED9-4A1D-BCCC-88D3BC18CF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55838" y="1125538"/>
            <a:ext cx="8928100" cy="496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Click to edit Master text styles</a:t>
            </a:r>
          </a:p>
          <a:p>
            <a:pPr lvl="1"/>
            <a:r>
              <a:rPr lang="ru-RU" altLang="en-US"/>
              <a:t>Second level</a:t>
            </a:r>
          </a:p>
          <a:p>
            <a:pPr lvl="0"/>
            <a:r>
              <a:rPr lang="ru-RU" altLang="en-US"/>
              <a:t>Third level</a:t>
            </a:r>
          </a:p>
          <a:p>
            <a:pPr lvl="1"/>
            <a:r>
              <a:rPr lang="ru-RU" altLang="en-US"/>
              <a:t>Fourth level</a:t>
            </a:r>
          </a:p>
          <a:p>
            <a:pPr lvl="2"/>
            <a:r>
              <a:rPr lang="ru-RU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252305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b="1">
          <a:solidFill>
            <a:srgbClr val="252305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252305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86/s12978-017-0322-5" TargetMode="External"/><Relationship Id="rId2" Type="http://schemas.openxmlformats.org/officeDocument/2006/relationships/hyperlink" Target="http://www.ahmadiyya.org/islam/rights-of-women.pd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11BFCFD1-133C-4795-81C1-B36299E05A0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648075" y="1557338"/>
            <a:ext cx="3816350" cy="504825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Tahoma" panose="020B0604030504040204" pitchFamily="34" charset="0"/>
              </a:rPr>
              <a:t>Women Rights </a:t>
            </a:r>
            <a:endParaRPr lang="uk-UA" altLang="en-US" sz="2400">
              <a:latin typeface="Tahoma" panose="020B0604030504040204" pitchFamily="34" charset="0"/>
            </a:endParaRP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E9E140C4-32AF-4FC2-AE1B-4A8DFDF220A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19513" y="2492375"/>
            <a:ext cx="5292725" cy="5048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>
                <a:latin typeface="Tahoma" panose="020B0604030504040204" pitchFamily="34" charset="0"/>
              </a:rPr>
              <a:t>Written by: </a:t>
            </a:r>
            <a:endParaRPr lang="uk-UA" altLang="en-US" sz="2400"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CCCC5C9F-CFF3-4490-965A-2DEA2B345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n>
                  <a:noFill/>
                </a:ln>
              </a:rPr>
              <a:t>Table of Content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4A02D-DE6E-4A0F-8CDD-DC6477D55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fontScale="62500" lnSpcReduction="20000"/>
          </a:bodyPr>
          <a:lstStyle/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Introduction……………………………………………………3</a:t>
            </a:r>
          </a:p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Image…………………………………………………………..4</a:t>
            </a:r>
          </a:p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How deep is the problem?.....................................................................5</a:t>
            </a:r>
          </a:p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Waves of women liberation ……………………………………..6</a:t>
            </a:r>
          </a:p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Yellow Wall Paper……………………………………………7</a:t>
            </a:r>
          </a:p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Original story ……………………………………………………8</a:t>
            </a:r>
          </a:p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Explanation/ Reflection…………………………………………..9</a:t>
            </a:r>
          </a:p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Conclusion…………………………………………………………10 </a:t>
            </a:r>
          </a:p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References……………………………………………………….....10</a:t>
            </a:r>
          </a:p>
          <a:p>
            <a:pPr marL="0" indent="0" fontAlgn="auto">
              <a:buFont typeface="Arial"/>
              <a:buNone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</a:p>
          <a:p>
            <a:pPr fontAlgn="auto">
              <a:buFont typeface="Arial"/>
              <a:buChar char="•"/>
              <a:defRPr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fontAlgn="auto">
              <a:buFont typeface="Arial"/>
              <a:buChar char="•"/>
              <a:defRPr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0484" name="Picture 3">
            <a:extLst>
              <a:ext uri="{FF2B5EF4-FFF2-40B4-BE49-F238E27FC236}">
                <a16:creationId xmlns:a16="http://schemas.microsoft.com/office/drawing/2014/main" id="{1560F41A-2695-427B-A35A-D42C5DAB3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525" y="2438400"/>
            <a:ext cx="4597400" cy="376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9FAEC4F8-D53C-4B06-A299-58AC1013C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n>
                  <a:noFill/>
                </a:ln>
              </a:rPr>
              <a:t>Introduction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2EA83E-0171-4752-9654-8C704C1F5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725" y="2422525"/>
            <a:ext cx="5791200" cy="3810000"/>
          </a:xfrm>
        </p:spPr>
        <p:txBody>
          <a:bodyPr rtlCol="0">
            <a:normAutofit fontScale="92500" lnSpcReduction="20000"/>
          </a:bodyPr>
          <a:lstStyle/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Women rights are regarded fundamental human rights. </a:t>
            </a:r>
          </a:p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These rights can be categorized as rights to live away from; </a:t>
            </a:r>
          </a:p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A. discrimination</a:t>
            </a:r>
          </a:p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B. Slavery,</a:t>
            </a:r>
          </a:p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C. Violence </a:t>
            </a:r>
          </a:p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And have a right to; be educated vote, own property, earn fair wage equity and equality are practiced. </a:t>
            </a:r>
          </a:p>
        </p:txBody>
      </p:sp>
      <p:pic>
        <p:nvPicPr>
          <p:cNvPr id="21508" name="Picture 3">
            <a:extLst>
              <a:ext uri="{FF2B5EF4-FFF2-40B4-BE49-F238E27FC236}">
                <a16:creationId xmlns:a16="http://schemas.microsoft.com/office/drawing/2014/main" id="{FAF23486-55B5-4D49-BBCD-C6C99760C7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925" y="2422525"/>
            <a:ext cx="5233988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F1C1E-2E3E-43C3-BF5A-A5486B327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Graphics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12772E66-2491-4ACB-A535-FF7AC5267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22532" name="Picture 3">
            <a:extLst>
              <a:ext uri="{FF2B5EF4-FFF2-40B4-BE49-F238E27FC236}">
                <a16:creationId xmlns:a16="http://schemas.microsoft.com/office/drawing/2014/main" id="{C275EB72-B171-49FB-A15D-B6480A57F5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" y="2422525"/>
            <a:ext cx="6780213" cy="384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4">
            <a:extLst>
              <a:ext uri="{FF2B5EF4-FFF2-40B4-BE49-F238E27FC236}">
                <a16:creationId xmlns:a16="http://schemas.microsoft.com/office/drawing/2014/main" id="{8A72F5B4-ED3B-4696-98AE-1E41124ECF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688" y="2422525"/>
            <a:ext cx="4160837" cy="384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9469A370-F0AF-4A14-BD6F-DE3225728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n>
                  <a:noFill/>
                </a:ln>
              </a:rPr>
              <a:t>How deep is the problem?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570B1-2188-4361-8EF9-1515258CC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2438400"/>
            <a:ext cx="5624512" cy="3810000"/>
          </a:xfrm>
        </p:spPr>
        <p:txBody>
          <a:bodyPr rtlCol="0">
            <a:normAutofit fontScale="92500" lnSpcReduction="10000"/>
          </a:bodyPr>
          <a:lstStyle/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abused women by rapists, being treated unfairly at work, and domestic chaos have no one to turn to. </a:t>
            </a:r>
          </a:p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women rights issues have been ignored </a:t>
            </a:r>
          </a:p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Governments are not offering support towards addressing the increasing violence against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women (</a:t>
            </a:r>
            <a:r>
              <a:rPr lang="de-DE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Ross, </a:t>
            </a:r>
            <a:r>
              <a:rPr lang="de-DE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GutiŽrrez</a:t>
            </a:r>
            <a:r>
              <a:rPr lang="de-DE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Gerber &amp; Silliman</a:t>
            </a:r>
            <a:r>
              <a:rPr lang="de-D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Violence, discrimination, and abuse against the women has continued to be tolerated and systematic </a:t>
            </a:r>
          </a:p>
        </p:txBody>
      </p:sp>
      <p:pic>
        <p:nvPicPr>
          <p:cNvPr id="23556" name="Picture 3">
            <a:extLst>
              <a:ext uri="{FF2B5EF4-FFF2-40B4-BE49-F238E27FC236}">
                <a16:creationId xmlns:a16="http://schemas.microsoft.com/office/drawing/2014/main" id="{CCCA324F-EBA8-4195-8286-F1F1799C0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275" y="2438400"/>
            <a:ext cx="531495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B0FB78D4-6B03-495F-B455-21441E58A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n>
                  <a:noFill/>
                </a:ln>
              </a:rPr>
              <a:t>Waves of women liberation </a:t>
            </a:r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FE41E6FA-8B5F-415F-B3A2-2580C82A6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557463"/>
            <a:ext cx="5837238" cy="3317875"/>
          </a:xfrm>
        </p:spPr>
        <p:txBody>
          <a:bodyPr/>
          <a:lstStyle/>
          <a:p>
            <a:r>
              <a:rPr lang="en-US" altLang="en-US" dirty="0"/>
              <a:t>First wave: 19</a:t>
            </a:r>
            <a:r>
              <a:rPr lang="en-US" altLang="en-US" baseline="30000" dirty="0"/>
              <a:t>th</a:t>
            </a:r>
            <a:r>
              <a:rPr lang="en-US" altLang="en-US" dirty="0"/>
              <a:t> and 20</a:t>
            </a:r>
            <a:r>
              <a:rPr lang="en-US" altLang="en-US" baseline="30000" dirty="0"/>
              <a:t>th</a:t>
            </a:r>
            <a:r>
              <a:rPr lang="en-US" altLang="en-US" dirty="0"/>
              <a:t> century with the main goal being political equality</a:t>
            </a:r>
          </a:p>
          <a:p>
            <a:r>
              <a:rPr lang="en-US" altLang="en-US" dirty="0"/>
              <a:t>They were granted the power to vote</a:t>
            </a:r>
          </a:p>
          <a:p>
            <a:r>
              <a:rPr lang="en-US" altLang="en-US" dirty="0"/>
              <a:t>Second wave in 1960’s -1980’s  whereby the goal was social and cultural </a:t>
            </a:r>
            <a:r>
              <a:rPr lang="en-US" altLang="en-US" dirty="0" smtClean="0"/>
              <a:t>equality (Aziz) </a:t>
            </a:r>
            <a:endParaRPr lang="en-US" altLang="en-US" dirty="0"/>
          </a:p>
          <a:p>
            <a:r>
              <a:rPr lang="en-US" altLang="en-US" dirty="0"/>
              <a:t>The third wave,  in 1990’s  the continued struggles for the social equality </a:t>
            </a:r>
          </a:p>
          <a:p>
            <a:endParaRPr lang="en-US" altLang="en-US" dirty="0"/>
          </a:p>
        </p:txBody>
      </p:sp>
      <p:pic>
        <p:nvPicPr>
          <p:cNvPr id="24580" name="Picture 3">
            <a:extLst>
              <a:ext uri="{FF2B5EF4-FFF2-40B4-BE49-F238E27FC236}">
                <a16:creationId xmlns:a16="http://schemas.microsoft.com/office/drawing/2014/main" id="{89C404C2-CD95-421F-920F-225985225D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838" y="2286000"/>
            <a:ext cx="5129212" cy="399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540818E6-288E-41B8-B770-23AF15C20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n>
                  <a:noFill/>
                </a:ln>
              </a:rPr>
              <a:t>The Yellow Wall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6C4B3-737C-494C-B6E0-93772BCD2A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638" y="2392363"/>
            <a:ext cx="5943600" cy="3840162"/>
          </a:xfrm>
        </p:spPr>
        <p:txBody>
          <a:bodyPr rtlCol="0">
            <a:normAutofit fontScale="92500" lnSpcReduction="10000"/>
          </a:bodyPr>
          <a:lstStyle/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story published in 1882. as a secret journal detailing story of a woman recovering from nervous condition </a:t>
            </a:r>
          </a:p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The story highlighted how the husband did not take the condition seriously and recommended her to rest. </a:t>
            </a:r>
          </a:p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She was discouraged from doing anything and being treated as a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child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Gilman).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 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Name calling was also undermine her such as being called little goose, and little girl. </a:t>
            </a:r>
          </a:p>
        </p:txBody>
      </p:sp>
      <p:pic>
        <p:nvPicPr>
          <p:cNvPr id="25604" name="Picture 3">
            <a:extLst>
              <a:ext uri="{FF2B5EF4-FFF2-40B4-BE49-F238E27FC236}">
                <a16:creationId xmlns:a16="http://schemas.microsoft.com/office/drawing/2014/main" id="{F4F28423-CB28-4EAE-9F6F-EAE8936D6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238" y="2392363"/>
            <a:ext cx="4972050" cy="384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D2B990B4-C7A6-44B3-A5D8-845E68DD6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n>
                  <a:noFill/>
                </a:ln>
              </a:rPr>
              <a:t>Original story 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C3FB5511-9E73-472A-9740-A1DFCE9C1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438" y="2557463"/>
            <a:ext cx="6400800" cy="3783012"/>
          </a:xfrm>
        </p:spPr>
        <p:txBody>
          <a:bodyPr/>
          <a:lstStyle/>
          <a:p>
            <a:r>
              <a:rPr lang="en-US" altLang="en-US" dirty="0" err="1"/>
              <a:t>Rahma</a:t>
            </a:r>
            <a:r>
              <a:rPr lang="en-US" altLang="en-US" dirty="0"/>
              <a:t>, a friend from Somalia is one of victim of systemic women rights violation</a:t>
            </a:r>
          </a:p>
          <a:p>
            <a:r>
              <a:rPr lang="en-US" altLang="en-US" dirty="0"/>
              <a:t>Somalia is regarded as having 98% global prevalence of female </a:t>
            </a:r>
            <a:r>
              <a:rPr lang="en-US" altLang="en-US" dirty="0" smtClean="0"/>
              <a:t>circumcision (Khosla, Banerjee, Chou</a:t>
            </a:r>
            <a:r>
              <a:rPr lang="en-US" altLang="en-US" dirty="0"/>
              <a:t> et </a:t>
            </a:r>
            <a:r>
              <a:rPr lang="en-US" altLang="en-US" dirty="0" smtClean="0"/>
              <a:t>al). </a:t>
            </a:r>
            <a:endParaRPr lang="en-US" altLang="en-US" dirty="0"/>
          </a:p>
          <a:p>
            <a:r>
              <a:rPr lang="en-US" altLang="en-US" dirty="0"/>
              <a:t>Zero –tolerance policy to these violations and early marriages  is a systemic issue that has been difficult to stop </a:t>
            </a:r>
          </a:p>
          <a:p>
            <a:r>
              <a:rPr lang="en-US" altLang="en-US" dirty="0"/>
              <a:t>Women rights should never be taken for granted </a:t>
            </a:r>
          </a:p>
        </p:txBody>
      </p:sp>
      <p:pic>
        <p:nvPicPr>
          <p:cNvPr id="26628" name="Picture 3">
            <a:extLst>
              <a:ext uri="{FF2B5EF4-FFF2-40B4-BE49-F238E27FC236}">
                <a16:creationId xmlns:a16="http://schemas.microsoft.com/office/drawing/2014/main" id="{D6E0EEED-E578-4593-82B8-C1727268AA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563" y="2286000"/>
            <a:ext cx="3795712" cy="405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514F3FC5-606D-4F3B-90B5-C5557C84F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n>
                  <a:noFill/>
                </a:ln>
              </a:rPr>
              <a:t>Explanation/ Reflection 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F2B24E93-CDB0-46FD-ACC6-757CCBB00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422525"/>
            <a:ext cx="6049963" cy="3810000"/>
          </a:xfrm>
        </p:spPr>
        <p:txBody>
          <a:bodyPr/>
          <a:lstStyle/>
          <a:p>
            <a:r>
              <a:rPr lang="en-US" altLang="en-US"/>
              <a:t>The story of Rahma and the Yellow Wallpaper indicated that in this century, despite some mileage, we have a way to go in regards to women rights </a:t>
            </a:r>
          </a:p>
          <a:p>
            <a:r>
              <a:rPr lang="en-US" altLang="en-US"/>
              <a:t>My only dream has been to experience equality and equity in all aspects of life. </a:t>
            </a:r>
          </a:p>
          <a:p>
            <a:r>
              <a:rPr lang="en-US" altLang="en-US"/>
              <a:t>Nations like Somalia need individuals and the UN, to push for the abolishment of such practices such as FGM and early marriages. </a:t>
            </a:r>
          </a:p>
          <a:p>
            <a:endParaRPr lang="en-US" altLang="en-US"/>
          </a:p>
        </p:txBody>
      </p:sp>
      <p:pic>
        <p:nvPicPr>
          <p:cNvPr id="27652" name="Picture 3">
            <a:extLst>
              <a:ext uri="{FF2B5EF4-FFF2-40B4-BE49-F238E27FC236}">
                <a16:creationId xmlns:a16="http://schemas.microsoft.com/office/drawing/2014/main" id="{AA5C26F4-A1A9-4080-96FE-888D74204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2422525"/>
            <a:ext cx="4954587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8F7F4A1E-4B88-445F-83C0-B21F084EC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n>
                  <a:noFill/>
                </a:ln>
              </a:rPr>
              <a:t>Conclusion </a:t>
            </a: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0D4CD8F8-CDA7-41B2-A29C-A8570D9AF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725" y="2408238"/>
            <a:ext cx="6675438" cy="3824287"/>
          </a:xfrm>
        </p:spPr>
        <p:txBody>
          <a:bodyPr/>
          <a:lstStyle/>
          <a:p>
            <a:r>
              <a:rPr lang="en-US" altLang="en-US" dirty="0"/>
              <a:t>Women rights are fundamental human rights that ought to respected by all </a:t>
            </a:r>
          </a:p>
          <a:p>
            <a:r>
              <a:rPr lang="en-US" altLang="en-US" dirty="0"/>
              <a:t>These rights are supposed to be enforced by government and non governmental organizations.</a:t>
            </a:r>
          </a:p>
          <a:p>
            <a:r>
              <a:rPr lang="en-US" altLang="en-US" dirty="0"/>
              <a:t> Additionally, it is wrong to treat women as the weaker gender </a:t>
            </a:r>
          </a:p>
          <a:p>
            <a:r>
              <a:rPr lang="en-US" altLang="en-US" dirty="0"/>
              <a:t>The deep underlying problems of women rights can be achieved if there is commitment from all angels. </a:t>
            </a:r>
          </a:p>
          <a:p>
            <a:endParaRPr lang="en-US" altLang="en-US" dirty="0"/>
          </a:p>
        </p:txBody>
      </p:sp>
      <p:pic>
        <p:nvPicPr>
          <p:cNvPr id="28676" name="Picture 3">
            <a:extLst>
              <a:ext uri="{FF2B5EF4-FFF2-40B4-BE49-F238E27FC236}">
                <a16:creationId xmlns:a16="http://schemas.microsoft.com/office/drawing/2014/main" id="{C436F7DE-0C5C-4854-B7E5-F3971B7613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163" y="2408238"/>
            <a:ext cx="4343400" cy="382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9CF42D37-840F-4B39-93F7-4C711E9AA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n>
                  <a:noFill/>
                </a:ln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CBDF8-7ADD-44E9-86B6-178221BBC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buFont typeface="Arial"/>
              <a:buChar char="•"/>
              <a:defRPr/>
            </a:pP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Gilman, Charlotte P. </a:t>
            </a:r>
            <a:r>
              <a:rPr lang="it-IT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Yellow Wall Paper =: La Carta Da Parati Gialla</a:t>
            </a: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Roma: Gruppo editoriale L'Espresso, 2013. Print.</a:t>
            </a:r>
          </a:p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Aziz,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Zahid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"Rights of women in Islam." (2016).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hlinkClick r:id="rId2"/>
              </a:rPr>
              <a:t>http://www.ahmadiyya.org/islam/rights-of-women.pdf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Khosla, R., Banerjee, J., Chou, D. </a:t>
            </a:r>
            <a:r>
              <a:rPr lang="en-US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et al.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Gender equality and human rights approaches to female genital mutilation: a review of international human rights norms and standards. </a:t>
            </a:r>
            <a:r>
              <a:rPr lang="en-US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Reprod</a:t>
            </a:r>
            <a:r>
              <a:rPr lang="en-US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Health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14, 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59 (2017).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hlinkClick r:id="rId3"/>
              </a:rPr>
              <a:t>https://doi.org/10.1186/s12978-017-0322-5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fontAlgn="auto">
              <a:buFont typeface="Arial"/>
              <a:buChar char="•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Ross, L.,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GutiŽrrez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E., Gerber, M., &amp; Silliman, J. (2016). </a:t>
            </a:r>
            <a:r>
              <a:rPr lang="en-US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Undivided rights: Women of color organizing for reproductive justice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Haymarket Books.</a:t>
            </a:r>
          </a:p>
          <a:p>
            <a:pPr fontAlgn="auto">
              <a:buFont typeface="Arial"/>
              <a:buChar char="•"/>
              <a:defRPr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">
            <a:extLst>
              <a:ext uri="{FF2B5EF4-FFF2-40B4-BE49-F238E27FC236}">
                <a16:creationId xmlns:a16="http://schemas.microsoft.com/office/drawing/2014/main" id="{D46DD17F-1128-41C8-A178-7DDA57F289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47963"/>
            <a:ext cx="10988675" cy="351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2">
            <a:extLst>
              <a:ext uri="{FF2B5EF4-FFF2-40B4-BE49-F238E27FC236}">
                <a16:creationId xmlns:a16="http://schemas.microsoft.com/office/drawing/2014/main" id="{D6F3530D-BBD5-4990-A66A-CE49F45C55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63563"/>
            <a:ext cx="10988675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2.xml><?xml version="1.0" encoding="utf-8"?>
<a:theme xmlns:a="http://schemas.openxmlformats.org/drawingml/2006/main" name="template">
  <a:themeElements>
    <a:clrScheme name="template 13">
      <a:dk1>
        <a:srgbClr val="4D4D4D"/>
      </a:dk1>
      <a:lt1>
        <a:srgbClr val="FFFFFF"/>
      </a:lt1>
      <a:dk2>
        <a:srgbClr val="4D4D4D"/>
      </a:dk2>
      <a:lt2>
        <a:srgbClr val="777777"/>
      </a:lt2>
      <a:accent1>
        <a:srgbClr val="969696"/>
      </a:accent1>
      <a:accent2>
        <a:srgbClr val="C0C0C0"/>
      </a:accent2>
      <a:accent3>
        <a:srgbClr val="FFFFFF"/>
      </a:accent3>
      <a:accent4>
        <a:srgbClr val="404040"/>
      </a:accent4>
      <a:accent5>
        <a:srgbClr val="C9C9C9"/>
      </a:accent5>
      <a:accent6>
        <a:srgbClr val="AEAEAE"/>
      </a:accent6>
      <a:hlink>
        <a:srgbClr val="CC0000"/>
      </a:hlink>
      <a:folHlink>
        <a:srgbClr val="DDDDDD"/>
      </a:folHlink>
    </a:clrScheme>
    <a:fontScheme name="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mplate 1">
        <a:dk1>
          <a:srgbClr val="4D4D4D"/>
        </a:dk1>
        <a:lt1>
          <a:srgbClr val="FFFFFF"/>
        </a:lt1>
        <a:dk2>
          <a:srgbClr val="4D4D4D"/>
        </a:dk2>
        <a:lt2>
          <a:srgbClr val="11163C"/>
        </a:lt2>
        <a:accent1>
          <a:srgbClr val="212B53"/>
        </a:accent1>
        <a:accent2>
          <a:srgbClr val="364481"/>
        </a:accent2>
        <a:accent3>
          <a:srgbClr val="FFFFFF"/>
        </a:accent3>
        <a:accent4>
          <a:srgbClr val="404040"/>
        </a:accent4>
        <a:accent5>
          <a:srgbClr val="ABACB3"/>
        </a:accent5>
        <a:accent6>
          <a:srgbClr val="303D74"/>
        </a:accent6>
        <a:hlink>
          <a:srgbClr val="3E498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4D4D4D"/>
        </a:dk1>
        <a:lt1>
          <a:srgbClr val="FFFFFF"/>
        </a:lt1>
        <a:dk2>
          <a:srgbClr val="4D4D4D"/>
        </a:dk2>
        <a:lt2>
          <a:srgbClr val="0D254C"/>
        </a:lt2>
        <a:accent1>
          <a:srgbClr val="254B83"/>
        </a:accent1>
        <a:accent2>
          <a:srgbClr val="406DAA"/>
        </a:accent2>
        <a:accent3>
          <a:srgbClr val="FFFFFF"/>
        </a:accent3>
        <a:accent4>
          <a:srgbClr val="404040"/>
        </a:accent4>
        <a:accent5>
          <a:srgbClr val="ACB1C1"/>
        </a:accent5>
        <a:accent6>
          <a:srgbClr val="39629A"/>
        </a:accent6>
        <a:hlink>
          <a:srgbClr val="3267B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4D4D4D"/>
        </a:dk1>
        <a:lt1>
          <a:srgbClr val="FFFFFF"/>
        </a:lt1>
        <a:dk2>
          <a:srgbClr val="4D4D4D"/>
        </a:dk2>
        <a:lt2>
          <a:srgbClr val="363B45"/>
        </a:lt2>
        <a:accent1>
          <a:srgbClr val="A99D9B"/>
        </a:accent1>
        <a:accent2>
          <a:srgbClr val="565A66"/>
        </a:accent2>
        <a:accent3>
          <a:srgbClr val="FFFFFF"/>
        </a:accent3>
        <a:accent4>
          <a:srgbClr val="404040"/>
        </a:accent4>
        <a:accent5>
          <a:srgbClr val="D1CCCB"/>
        </a:accent5>
        <a:accent6>
          <a:srgbClr val="4D515C"/>
        </a:accent6>
        <a:hlink>
          <a:srgbClr val="92715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4D4D4D"/>
        </a:dk1>
        <a:lt1>
          <a:srgbClr val="FFFFFF"/>
        </a:lt1>
        <a:dk2>
          <a:srgbClr val="4D4D4D"/>
        </a:dk2>
        <a:lt2>
          <a:srgbClr val="40494F"/>
        </a:lt2>
        <a:accent1>
          <a:srgbClr val="6D7D8A"/>
        </a:accent1>
        <a:accent2>
          <a:srgbClr val="A7A7A7"/>
        </a:accent2>
        <a:accent3>
          <a:srgbClr val="FFFFFF"/>
        </a:accent3>
        <a:accent4>
          <a:srgbClr val="404040"/>
        </a:accent4>
        <a:accent5>
          <a:srgbClr val="BABFC4"/>
        </a:accent5>
        <a:accent6>
          <a:srgbClr val="979797"/>
        </a:accent6>
        <a:hlink>
          <a:srgbClr val="7F7F7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4D4D4D"/>
        </a:dk1>
        <a:lt1>
          <a:srgbClr val="FFFFFF"/>
        </a:lt1>
        <a:dk2>
          <a:srgbClr val="4D4D4D"/>
        </a:dk2>
        <a:lt2>
          <a:srgbClr val="454D52"/>
        </a:lt2>
        <a:accent1>
          <a:srgbClr val="7D8B97"/>
        </a:accent1>
        <a:accent2>
          <a:srgbClr val="CBCBCB"/>
        </a:accent2>
        <a:accent3>
          <a:srgbClr val="FFFFFF"/>
        </a:accent3>
        <a:accent4>
          <a:srgbClr val="404040"/>
        </a:accent4>
        <a:accent5>
          <a:srgbClr val="BFC4C9"/>
        </a:accent5>
        <a:accent6>
          <a:srgbClr val="B8B8B8"/>
        </a:accent6>
        <a:hlink>
          <a:srgbClr val="51586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4D4D4D"/>
        </a:dk1>
        <a:lt1>
          <a:srgbClr val="FFFFFF"/>
        </a:lt1>
        <a:dk2>
          <a:srgbClr val="4D4D4D"/>
        </a:dk2>
        <a:lt2>
          <a:srgbClr val="393939"/>
        </a:lt2>
        <a:accent1>
          <a:srgbClr val="858585"/>
        </a:accent1>
        <a:accent2>
          <a:srgbClr val="939393"/>
        </a:accent2>
        <a:accent3>
          <a:srgbClr val="FFFFFF"/>
        </a:accent3>
        <a:accent4>
          <a:srgbClr val="404040"/>
        </a:accent4>
        <a:accent5>
          <a:srgbClr val="C2C2C2"/>
        </a:accent5>
        <a:accent6>
          <a:srgbClr val="858585"/>
        </a:accent6>
        <a:hlink>
          <a:srgbClr val="69696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7">
        <a:dk1>
          <a:srgbClr val="4D4D4D"/>
        </a:dk1>
        <a:lt1>
          <a:srgbClr val="FFFFFF"/>
        </a:lt1>
        <a:dk2>
          <a:srgbClr val="4D4D4D"/>
        </a:dk2>
        <a:lt2>
          <a:srgbClr val="4F5056"/>
        </a:lt2>
        <a:accent1>
          <a:srgbClr val="7E7F8E"/>
        </a:accent1>
        <a:accent2>
          <a:srgbClr val="C0C1C5"/>
        </a:accent2>
        <a:accent3>
          <a:srgbClr val="FFFFFF"/>
        </a:accent3>
        <a:accent4>
          <a:srgbClr val="404040"/>
        </a:accent4>
        <a:accent5>
          <a:srgbClr val="C0C0C6"/>
        </a:accent5>
        <a:accent6>
          <a:srgbClr val="AEAFB2"/>
        </a:accent6>
        <a:hlink>
          <a:srgbClr val="ACAFB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8">
        <a:dk1>
          <a:srgbClr val="4D4D4D"/>
        </a:dk1>
        <a:lt1>
          <a:srgbClr val="FFFFFF"/>
        </a:lt1>
        <a:dk2>
          <a:srgbClr val="4D4D4D"/>
        </a:dk2>
        <a:lt2>
          <a:srgbClr val="85978F"/>
        </a:lt2>
        <a:accent1>
          <a:srgbClr val="9DA499"/>
        </a:accent1>
        <a:accent2>
          <a:srgbClr val="A5B9BA"/>
        </a:accent2>
        <a:accent3>
          <a:srgbClr val="FFFFFF"/>
        </a:accent3>
        <a:accent4>
          <a:srgbClr val="404040"/>
        </a:accent4>
        <a:accent5>
          <a:srgbClr val="CCCFCA"/>
        </a:accent5>
        <a:accent6>
          <a:srgbClr val="95A7A8"/>
        </a:accent6>
        <a:hlink>
          <a:srgbClr val="ABB4A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9">
        <a:dk1>
          <a:srgbClr val="4D4D4D"/>
        </a:dk1>
        <a:lt1>
          <a:srgbClr val="FFFFFF"/>
        </a:lt1>
        <a:dk2>
          <a:srgbClr val="4D4D4D"/>
        </a:dk2>
        <a:lt2>
          <a:srgbClr val="484847"/>
        </a:lt2>
        <a:accent1>
          <a:srgbClr val="7C7C74"/>
        </a:accent1>
        <a:accent2>
          <a:srgbClr val="AFB2AA"/>
        </a:accent2>
        <a:accent3>
          <a:srgbClr val="FFFFFF"/>
        </a:accent3>
        <a:accent4>
          <a:srgbClr val="404040"/>
        </a:accent4>
        <a:accent5>
          <a:srgbClr val="BFBFBC"/>
        </a:accent5>
        <a:accent6>
          <a:srgbClr val="9EA19A"/>
        </a:accent6>
        <a:hlink>
          <a:srgbClr val="D4D2C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0">
        <a:dk1>
          <a:srgbClr val="4D4D4D"/>
        </a:dk1>
        <a:lt1>
          <a:srgbClr val="FFFFFF"/>
        </a:lt1>
        <a:dk2>
          <a:srgbClr val="4D4D4D"/>
        </a:dk2>
        <a:lt2>
          <a:srgbClr val="18191C"/>
        </a:lt2>
        <a:accent1>
          <a:srgbClr val="1F2229"/>
        </a:accent1>
        <a:accent2>
          <a:srgbClr val="3B4A61"/>
        </a:accent2>
        <a:accent3>
          <a:srgbClr val="FFFFFF"/>
        </a:accent3>
        <a:accent4>
          <a:srgbClr val="404040"/>
        </a:accent4>
        <a:accent5>
          <a:srgbClr val="ABABAC"/>
        </a:accent5>
        <a:accent6>
          <a:srgbClr val="354257"/>
        </a:accent6>
        <a:hlink>
          <a:srgbClr val="718CA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1">
        <a:dk1>
          <a:srgbClr val="4D4D4D"/>
        </a:dk1>
        <a:lt1>
          <a:srgbClr val="FFFFFF"/>
        </a:lt1>
        <a:dk2>
          <a:srgbClr val="4D4D4D"/>
        </a:dk2>
        <a:lt2>
          <a:srgbClr val="303030"/>
        </a:lt2>
        <a:accent1>
          <a:srgbClr val="C6714B"/>
        </a:accent1>
        <a:accent2>
          <a:srgbClr val="7FC3C3"/>
        </a:accent2>
        <a:accent3>
          <a:srgbClr val="FFFFFF"/>
        </a:accent3>
        <a:accent4>
          <a:srgbClr val="404040"/>
        </a:accent4>
        <a:accent5>
          <a:srgbClr val="DFBBB1"/>
        </a:accent5>
        <a:accent6>
          <a:srgbClr val="72B0B0"/>
        </a:accent6>
        <a:hlink>
          <a:srgbClr val="5D5D5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2">
        <a:dk1>
          <a:srgbClr val="4D4D4D"/>
        </a:dk1>
        <a:lt1>
          <a:srgbClr val="FFFFFF"/>
        </a:lt1>
        <a:dk2>
          <a:srgbClr val="4D4D4D"/>
        </a:dk2>
        <a:lt2>
          <a:srgbClr val="292929"/>
        </a:lt2>
        <a:accent1>
          <a:srgbClr val="4D4D4D"/>
        </a:accent1>
        <a:accent2>
          <a:srgbClr val="5F5F5F"/>
        </a:accent2>
        <a:accent3>
          <a:srgbClr val="FFFFFF"/>
        </a:accent3>
        <a:accent4>
          <a:srgbClr val="404040"/>
        </a:accent4>
        <a:accent5>
          <a:srgbClr val="B2B2B2"/>
        </a:accent5>
        <a:accent6>
          <a:srgbClr val="555555"/>
        </a:accent6>
        <a:hlink>
          <a:srgbClr val="96969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3">
        <a:dk1>
          <a:srgbClr val="4D4D4D"/>
        </a:dk1>
        <a:lt1>
          <a:srgbClr val="FFFFFF"/>
        </a:lt1>
        <a:dk2>
          <a:srgbClr val="4D4D4D"/>
        </a:dk2>
        <a:lt2>
          <a:srgbClr val="777777"/>
        </a:lt2>
        <a:accent1>
          <a:srgbClr val="969696"/>
        </a:accent1>
        <a:accent2>
          <a:srgbClr val="C0C0C0"/>
        </a:accent2>
        <a:accent3>
          <a:srgbClr val="FFFFFF"/>
        </a:accent3>
        <a:accent4>
          <a:srgbClr val="404040"/>
        </a:accent4>
        <a:accent5>
          <a:srgbClr val="C9C9C9"/>
        </a:accent5>
        <a:accent6>
          <a:srgbClr val="AEAEAE"/>
        </a:accent6>
        <a:hlink>
          <a:srgbClr val="CC00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163</TotalTime>
  <Words>638</Words>
  <Application>Microsoft Office PowerPoint</Application>
  <PresentationFormat>Widescreen</PresentationFormat>
  <Paragraphs>56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Garamond</vt:lpstr>
      <vt:lpstr>Tahoma</vt:lpstr>
      <vt:lpstr>Organic</vt:lpstr>
      <vt:lpstr>template</vt:lpstr>
      <vt:lpstr>Women Rights </vt:lpstr>
      <vt:lpstr>Table of Content </vt:lpstr>
      <vt:lpstr>Introduction </vt:lpstr>
      <vt:lpstr>Graphics </vt:lpstr>
      <vt:lpstr>How deep is the problem? </vt:lpstr>
      <vt:lpstr>Waves of women liberation </vt:lpstr>
      <vt:lpstr>The Yellow Wall Paper</vt:lpstr>
      <vt:lpstr>Original story </vt:lpstr>
      <vt:lpstr>Explanation/ Reflection </vt:lpstr>
      <vt:lpstr>Conclusion 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46</cp:revision>
  <dcterms:created xsi:type="dcterms:W3CDTF">2020-07-24T00:05:27Z</dcterms:created>
  <dcterms:modified xsi:type="dcterms:W3CDTF">2020-07-24T02:51:57Z</dcterms:modified>
</cp:coreProperties>
</file>